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9" r:id="rId3"/>
    <p:sldId id="260" r:id="rId4"/>
    <p:sldId id="261" r:id="rId5"/>
    <p:sldId id="262" r:id="rId6"/>
    <p:sldId id="263" r:id="rId7"/>
    <p:sldId id="257" r:id="rId8"/>
    <p:sldId id="258" r:id="rId9"/>
    <p:sldId id="259" r:id="rId10"/>
    <p:sldId id="264" r:id="rId11"/>
    <p:sldId id="265" r:id="rId12"/>
    <p:sldId id="266" r:id="rId13"/>
    <p:sldId id="267" r:id="rId14"/>
    <p:sldId id="270" r:id="rId15"/>
    <p:sldId id="271" r:id="rId16"/>
    <p:sldId id="272" r:id="rId17"/>
    <p:sldId id="273" r:id="rId18"/>
    <p:sldId id="275" r:id="rId19"/>
    <p:sldId id="274" r:id="rId20"/>
    <p:sldId id="276" r:id="rId21"/>
    <p:sldId id="277" r:id="rId22"/>
    <p:sldId id="278" r:id="rId23"/>
    <p:sldId id="268"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87" d="100"/>
          <a:sy n="87" d="100"/>
        </p:scale>
        <p:origin x="-848" y="-10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printerSettings" Target="printerSettings/printerSettings1.bin"/><Relationship Id="rId26" Type="http://schemas.openxmlformats.org/officeDocument/2006/relationships/presProps" Target="presProps.xml"/><Relationship Id="rId27" Type="http://schemas.openxmlformats.org/officeDocument/2006/relationships/viewProps" Target="viewProps.xml"/><Relationship Id="rId28" Type="http://schemas.openxmlformats.org/officeDocument/2006/relationships/theme" Target="theme/theme1.xml"/><Relationship Id="rId29"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5/21/15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2702019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5/21/15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22759333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BFECD78-3C8E-49F2-8FAB-59489D168ABB}" type="datetimeFigureOut">
              <a:rPr lang="en-US" smtClean="0"/>
              <a:t>5/21/15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17989526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BFECD78-3C8E-49F2-8FAB-59489D168ABB}" type="datetimeFigureOut">
              <a:rPr lang="en-US" smtClean="0"/>
              <a:t>5/21/15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1034301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BFECD78-3C8E-49F2-8FAB-59489D168ABB}" type="datetimeFigureOut">
              <a:rPr lang="en-US" smtClean="0"/>
              <a:t>5/21/15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14179409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BFECD78-3C8E-49F2-8FAB-59489D168ABB}" type="datetimeFigureOut">
              <a:rPr lang="en-US" smtClean="0"/>
              <a:t>5/21/15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6560677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FECD78-3C8E-49F2-8FAB-59489D168ABB}" type="datetimeFigureOut">
              <a:rPr lang="en-US" smtClean="0"/>
              <a:t>5/21/15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12491287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BFECD78-3C8E-49F2-8FAB-59489D168ABB}" type="datetimeFigureOut">
              <a:rPr lang="en-US" smtClean="0"/>
              <a:t>5/21/15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27301161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BFECD78-3C8E-49F2-8FAB-59489D168ABB}" type="datetimeFigureOut">
              <a:rPr lang="en-US" smtClean="0"/>
              <a:t>5/21/15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5065745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5/21/15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29494982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5/21/15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142794122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FECD78-3C8E-49F2-8FAB-59489D168ABB}" type="datetimeFigureOut">
              <a:rPr lang="en-US" smtClean="0"/>
              <a:t>5/21/15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B56013-B943-42BA-886F-6F9D4EB85E9D}" type="slidenum">
              <a:rPr lang="en-US" smtClean="0"/>
              <a:t>‹#›</a:t>
            </a:fld>
            <a:endParaRPr lang="en-US"/>
          </a:p>
        </p:txBody>
      </p:sp>
    </p:spTree>
    <p:extLst>
      <p:ext uri="{BB962C8B-B14F-4D97-AF65-F5344CB8AC3E}">
        <p14:creationId xmlns:p14="http://schemas.microsoft.com/office/powerpoint/2010/main" val="2557711237"/>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 Id="rId3"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2.png"/><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2.png"/><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11.png"/><Relationship Id="rId6" Type="http://schemas.openxmlformats.org/officeDocument/2006/relationships/image" Target="../media/image2.png"/><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image" Target="../media/image2.png"/><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4" Type="http://schemas.openxmlformats.org/officeDocument/2006/relationships/image" Target="../media/image17.png"/><Relationship Id="rId5" Type="http://schemas.openxmlformats.org/officeDocument/2006/relationships/image" Target="../media/image2.png"/><Relationship Id="rId1" Type="http://schemas.openxmlformats.org/officeDocument/2006/relationships/slideLayout" Target="../slideLayouts/slideLayout2.xml"/><Relationship Id="rId2"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4" Type="http://schemas.openxmlformats.org/officeDocument/2006/relationships/image" Target="../media/image20.png"/><Relationship Id="rId1" Type="http://schemas.openxmlformats.org/officeDocument/2006/relationships/slideLayout" Target="../slideLayouts/slideLayout2.xml"/><Relationship Id="rId2" Type="http://schemas.openxmlformats.org/officeDocument/2006/relationships/image" Target="../media/image1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itpeoplesaytowomendirectors.tumblr.com/" TargetMode="External"/><Relationship Id="rId3" Type="http://schemas.openxmlformats.org/officeDocument/2006/relationships/image" Target="../media/image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90800" y="902758"/>
            <a:ext cx="7772400" cy="1470025"/>
          </a:xfrm>
        </p:spPr>
        <p:txBody>
          <a:bodyPr/>
          <a:lstStyle/>
          <a:p>
            <a:r>
              <a:rPr lang="en-US" dirty="0" smtClean="0"/>
              <a:t>Miss Julie	</a:t>
            </a:r>
            <a:endParaRPr lang="en-US" dirty="0"/>
          </a:p>
        </p:txBody>
      </p:sp>
      <p:sp>
        <p:nvSpPr>
          <p:cNvPr id="3" name="Subtitle 2"/>
          <p:cNvSpPr>
            <a:spLocks noGrp="1"/>
          </p:cNvSpPr>
          <p:nvPr>
            <p:ph type="subTitle" idx="1"/>
          </p:nvPr>
        </p:nvSpPr>
        <p:spPr>
          <a:xfrm>
            <a:off x="3356967" y="2133600"/>
            <a:ext cx="6400800" cy="1752600"/>
          </a:xfrm>
        </p:spPr>
        <p:txBody>
          <a:bodyPr/>
          <a:lstStyle/>
          <a:p>
            <a:r>
              <a:rPr lang="en-US" dirty="0" smtClean="0"/>
              <a:t>August Strindberg</a:t>
            </a:r>
            <a:endParaRPr lang="en-US" dirty="0"/>
          </a:p>
        </p:txBody>
      </p:sp>
      <p:pic>
        <p:nvPicPr>
          <p:cNvPr id="4" name="Picture 3" descr="Miss Julie Poster WIP.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4437529" cy="6858000"/>
          </a:xfrm>
          <a:prstGeom prst="rect">
            <a:avLst/>
          </a:prstGeom>
        </p:spPr>
      </p:pic>
      <p:sp>
        <p:nvSpPr>
          <p:cNvPr id="5" name="TextBox 4"/>
          <p:cNvSpPr txBox="1"/>
          <p:nvPr/>
        </p:nvSpPr>
        <p:spPr>
          <a:xfrm>
            <a:off x="4715246" y="6102489"/>
            <a:ext cx="3430596" cy="369332"/>
          </a:xfrm>
          <a:prstGeom prst="rect">
            <a:avLst/>
          </a:prstGeom>
          <a:noFill/>
        </p:spPr>
        <p:txBody>
          <a:bodyPr wrap="square" rtlCol="0">
            <a:spAutoFit/>
          </a:bodyPr>
          <a:lstStyle/>
          <a:p>
            <a:r>
              <a:rPr lang="en-US" dirty="0" smtClean="0"/>
              <a:t>Got bored and made a poster</a:t>
            </a:r>
            <a:endParaRPr lang="en-US" dirty="0"/>
          </a:p>
        </p:txBody>
      </p:sp>
    </p:spTree>
    <p:extLst>
      <p:ext uri="{BB962C8B-B14F-4D97-AF65-F5344CB8AC3E}">
        <p14:creationId xmlns:p14="http://schemas.microsoft.com/office/powerpoint/2010/main" val="22088529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a:t>
            </a:r>
            <a:endParaRPr lang="en-US" dirty="0"/>
          </a:p>
        </p:txBody>
      </p:sp>
      <p:sp>
        <p:nvSpPr>
          <p:cNvPr id="3" name="Content Placeholder 2"/>
          <p:cNvSpPr>
            <a:spLocks noGrp="1"/>
          </p:cNvSpPr>
          <p:nvPr>
            <p:ph idx="1"/>
          </p:nvPr>
        </p:nvSpPr>
        <p:spPr/>
        <p:txBody>
          <a:bodyPr/>
          <a:lstStyle/>
          <a:p>
            <a:r>
              <a:rPr lang="en-US" dirty="0" smtClean="0"/>
              <a:t>Marian Kansas</a:t>
            </a:r>
          </a:p>
          <a:p>
            <a:r>
              <a:rPr lang="en-US" dirty="0" smtClean="0"/>
              <a:t>4</a:t>
            </a:r>
            <a:r>
              <a:rPr lang="en-US" baseline="30000" dirty="0" smtClean="0"/>
              <a:t>th</a:t>
            </a:r>
            <a:r>
              <a:rPr lang="en-US" dirty="0" smtClean="0"/>
              <a:t> Year</a:t>
            </a:r>
          </a:p>
          <a:p>
            <a:r>
              <a:rPr lang="en-US" dirty="0" smtClean="0"/>
              <a:t>BA Theatre &amp; Dance with a focus in Directing, BS Advertising</a:t>
            </a:r>
            <a:endParaRPr lang="en-US" dirty="0"/>
          </a:p>
        </p:txBody>
      </p:sp>
      <p:pic>
        <p:nvPicPr>
          <p:cNvPr id="4" name="Picture 3"/>
          <p:cNvPicPr>
            <a:picLocks noChangeAspect="1"/>
          </p:cNvPicPr>
          <p:nvPr/>
        </p:nvPicPr>
        <p:blipFill>
          <a:blip r:embed="rId2"/>
          <a:stretch>
            <a:fillRect/>
          </a:stretch>
        </p:blipFill>
        <p:spPr>
          <a:xfrm>
            <a:off x="204376" y="374085"/>
            <a:ext cx="777333" cy="777333"/>
          </a:xfrm>
          <a:prstGeom prst="rect">
            <a:avLst/>
          </a:prstGeom>
        </p:spPr>
      </p:pic>
      <p:pic>
        <p:nvPicPr>
          <p:cNvPr id="5" name="Picture 4"/>
          <p:cNvPicPr>
            <a:picLocks noChangeAspect="1"/>
          </p:cNvPicPr>
          <p:nvPr/>
        </p:nvPicPr>
        <p:blipFill>
          <a:blip r:embed="rId2"/>
          <a:stretch>
            <a:fillRect/>
          </a:stretch>
        </p:blipFill>
        <p:spPr>
          <a:xfrm flipH="1">
            <a:off x="7909467" y="526485"/>
            <a:ext cx="777333" cy="777333"/>
          </a:xfrm>
          <a:prstGeom prst="rect">
            <a:avLst/>
          </a:prstGeom>
        </p:spPr>
      </p:pic>
    </p:spTree>
    <p:extLst>
      <p:ext uri="{BB962C8B-B14F-4D97-AF65-F5344CB8AC3E}">
        <p14:creationId xmlns:p14="http://schemas.microsoft.com/office/powerpoint/2010/main" val="22737548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Synopsis</a:t>
            </a:r>
            <a:endParaRPr lang="en-US" dirty="0"/>
          </a:p>
        </p:txBody>
      </p:sp>
      <p:sp>
        <p:nvSpPr>
          <p:cNvPr id="3" name="Content Placeholder 2"/>
          <p:cNvSpPr>
            <a:spLocks noGrp="1"/>
          </p:cNvSpPr>
          <p:nvPr>
            <p:ph idx="1"/>
          </p:nvPr>
        </p:nvSpPr>
        <p:spPr/>
        <p:txBody>
          <a:bodyPr>
            <a:normAutofit fontScale="85000" lnSpcReduction="10000"/>
          </a:bodyPr>
          <a:lstStyle/>
          <a:p>
            <a:pPr marL="0" indent="0">
              <a:buNone/>
            </a:pPr>
            <a:r>
              <a:rPr lang="en-US" dirty="0" smtClean="0"/>
              <a:t>Miss Julie, the young daughter of a wealthy count, has recently shamed her family by breaking off her engagement. She becomes attracted to a servant in her household, Jean, who is engaged to Catherine, a cook. After Catherine goes to bed Jean and Miss Julie quickly realize their feelings for one another and consummate the </a:t>
            </a:r>
            <a:r>
              <a:rPr lang="en-US" dirty="0" smtClean="0"/>
              <a:t>relationship. The next morning </a:t>
            </a:r>
            <a:r>
              <a:rPr lang="en-US" dirty="0" smtClean="0"/>
              <a:t>Miss Julie is afraid of bringing more dishonor to her family. Jean and Julie consider eloping abroad, but instead Jean convinces Julie the only way to avoid further trouble is suicide. The play ends with Julie leaving with Jean’s shaving razor. </a:t>
            </a:r>
            <a:endParaRPr lang="en-US" dirty="0"/>
          </a:p>
        </p:txBody>
      </p:sp>
      <p:pic>
        <p:nvPicPr>
          <p:cNvPr id="4" name="Picture 3"/>
          <p:cNvPicPr>
            <a:picLocks noChangeAspect="1"/>
          </p:cNvPicPr>
          <p:nvPr/>
        </p:nvPicPr>
        <p:blipFill>
          <a:blip r:embed="rId2"/>
          <a:stretch>
            <a:fillRect/>
          </a:stretch>
        </p:blipFill>
        <p:spPr>
          <a:xfrm>
            <a:off x="204376" y="374085"/>
            <a:ext cx="777333" cy="777333"/>
          </a:xfrm>
          <a:prstGeom prst="rect">
            <a:avLst/>
          </a:prstGeom>
        </p:spPr>
      </p:pic>
      <p:pic>
        <p:nvPicPr>
          <p:cNvPr id="5" name="Picture 4"/>
          <p:cNvPicPr>
            <a:picLocks noChangeAspect="1"/>
          </p:cNvPicPr>
          <p:nvPr/>
        </p:nvPicPr>
        <p:blipFill>
          <a:blip r:embed="rId2"/>
          <a:stretch>
            <a:fillRect/>
          </a:stretch>
        </p:blipFill>
        <p:spPr>
          <a:xfrm flipH="1">
            <a:off x="7909467" y="526485"/>
            <a:ext cx="777333" cy="777333"/>
          </a:xfrm>
          <a:prstGeom prst="rect">
            <a:avLst/>
          </a:prstGeom>
        </p:spPr>
      </p:pic>
    </p:spTree>
    <p:extLst>
      <p:ext uri="{BB962C8B-B14F-4D97-AF65-F5344CB8AC3E}">
        <p14:creationId xmlns:p14="http://schemas.microsoft.com/office/powerpoint/2010/main" val="37661569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Characters</a:t>
            </a:r>
            <a:endParaRPr lang="en-US" dirty="0"/>
          </a:p>
        </p:txBody>
      </p:sp>
      <p:sp>
        <p:nvSpPr>
          <p:cNvPr id="3" name="Content Placeholder 2"/>
          <p:cNvSpPr>
            <a:spLocks noGrp="1"/>
          </p:cNvSpPr>
          <p:nvPr>
            <p:ph idx="1"/>
          </p:nvPr>
        </p:nvSpPr>
        <p:spPr/>
        <p:txBody>
          <a:bodyPr/>
          <a:lstStyle/>
          <a:p>
            <a:r>
              <a:rPr lang="en-US" dirty="0" smtClean="0"/>
              <a:t>Miss Julie: a 25-ish year old blue blooded aristocrat, flirtatious, wary of subservient relationships with men</a:t>
            </a:r>
          </a:p>
          <a:p>
            <a:r>
              <a:rPr lang="en-US" dirty="0" smtClean="0"/>
              <a:t>Jean: a 25-30 </a:t>
            </a:r>
            <a:r>
              <a:rPr lang="en-US" dirty="0" err="1" smtClean="0"/>
              <a:t>ish</a:t>
            </a:r>
            <a:r>
              <a:rPr lang="en-US" dirty="0" smtClean="0"/>
              <a:t> servant in the household of Miss Julie, very intimidated by Miss Julie’s father, manipulative, ambitious, smarter than his position</a:t>
            </a:r>
          </a:p>
          <a:p>
            <a:r>
              <a:rPr lang="en-US" dirty="0" smtClean="0"/>
              <a:t>Catherine: 25 </a:t>
            </a:r>
            <a:r>
              <a:rPr lang="en-US" dirty="0" err="1" smtClean="0"/>
              <a:t>ish</a:t>
            </a:r>
            <a:r>
              <a:rPr lang="en-US" dirty="0" smtClean="0"/>
              <a:t>, fiancé (?) to Jean  </a:t>
            </a:r>
            <a:endParaRPr lang="en-US" dirty="0"/>
          </a:p>
        </p:txBody>
      </p:sp>
      <p:pic>
        <p:nvPicPr>
          <p:cNvPr id="4" name="Picture 3"/>
          <p:cNvPicPr>
            <a:picLocks noChangeAspect="1"/>
          </p:cNvPicPr>
          <p:nvPr/>
        </p:nvPicPr>
        <p:blipFill>
          <a:blip r:embed="rId2"/>
          <a:stretch>
            <a:fillRect/>
          </a:stretch>
        </p:blipFill>
        <p:spPr>
          <a:xfrm>
            <a:off x="204376" y="374085"/>
            <a:ext cx="777333" cy="777333"/>
          </a:xfrm>
          <a:prstGeom prst="rect">
            <a:avLst/>
          </a:prstGeom>
        </p:spPr>
      </p:pic>
      <p:pic>
        <p:nvPicPr>
          <p:cNvPr id="5" name="Picture 4"/>
          <p:cNvPicPr>
            <a:picLocks noChangeAspect="1"/>
          </p:cNvPicPr>
          <p:nvPr/>
        </p:nvPicPr>
        <p:blipFill>
          <a:blip r:embed="rId2"/>
          <a:stretch>
            <a:fillRect/>
          </a:stretch>
        </p:blipFill>
        <p:spPr>
          <a:xfrm flipH="1">
            <a:off x="7909467" y="526485"/>
            <a:ext cx="777333" cy="777333"/>
          </a:xfrm>
          <a:prstGeom prst="rect">
            <a:avLst/>
          </a:prstGeom>
        </p:spPr>
      </p:pic>
    </p:spTree>
    <p:extLst>
      <p:ext uri="{BB962C8B-B14F-4D97-AF65-F5344CB8AC3E}">
        <p14:creationId xmlns:p14="http://schemas.microsoft.com/office/powerpoint/2010/main" val="30708275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This Play, Why Now</a:t>
            </a:r>
            <a:endParaRPr lang="en-US" dirty="0"/>
          </a:p>
        </p:txBody>
      </p:sp>
      <p:sp>
        <p:nvSpPr>
          <p:cNvPr id="4" name="Content Placeholder 3"/>
          <p:cNvSpPr>
            <a:spLocks noGrp="1"/>
          </p:cNvSpPr>
          <p:nvPr>
            <p:ph sz="half" idx="1"/>
          </p:nvPr>
        </p:nvSpPr>
        <p:spPr>
          <a:xfrm>
            <a:off x="457200" y="1600200"/>
            <a:ext cx="4038600" cy="5017911"/>
          </a:xfrm>
        </p:spPr>
        <p:txBody>
          <a:bodyPr/>
          <a:lstStyle/>
          <a:p>
            <a:r>
              <a:rPr lang="en-US" dirty="0" smtClean="0"/>
              <a:t>Why This Play</a:t>
            </a:r>
          </a:p>
          <a:p>
            <a:pPr lvl="1"/>
            <a:r>
              <a:rPr lang="en-US" sz="2000" dirty="0" smtClean="0"/>
              <a:t>Issues of feminism relevant to the concerns of our audience/student body: letting a woman’s worth be defined by her love interests, being taught to be strong like a man, issues with obedience and subservience in relationships with men</a:t>
            </a:r>
          </a:p>
          <a:p>
            <a:pPr lvl="1"/>
            <a:r>
              <a:rPr lang="en-US" sz="2000" dirty="0"/>
              <a:t>Complex characters for actors close to our </a:t>
            </a:r>
            <a:r>
              <a:rPr lang="en-US" sz="2000" dirty="0" smtClean="0"/>
              <a:t>age</a:t>
            </a:r>
          </a:p>
          <a:p>
            <a:pPr lvl="1"/>
            <a:r>
              <a:rPr lang="en-US" sz="2000" dirty="0" smtClean="0"/>
              <a:t>An opportunity for me to work on my directing skills in depth with a naturalistic play</a:t>
            </a:r>
          </a:p>
          <a:p>
            <a:pPr lvl="1"/>
            <a:endParaRPr lang="en-US" sz="2000" dirty="0"/>
          </a:p>
          <a:p>
            <a:pPr lvl="1"/>
            <a:endParaRPr lang="en-US" dirty="0"/>
          </a:p>
        </p:txBody>
      </p:sp>
      <p:sp>
        <p:nvSpPr>
          <p:cNvPr id="5" name="Content Placeholder 4"/>
          <p:cNvSpPr>
            <a:spLocks noGrp="1"/>
          </p:cNvSpPr>
          <p:nvPr>
            <p:ph sz="half" idx="2"/>
          </p:nvPr>
        </p:nvSpPr>
        <p:spPr>
          <a:xfrm>
            <a:off x="4648200" y="1600200"/>
            <a:ext cx="4038600" cy="5017911"/>
          </a:xfrm>
        </p:spPr>
        <p:txBody>
          <a:bodyPr/>
          <a:lstStyle/>
          <a:p>
            <a:r>
              <a:rPr lang="en-US" dirty="0" smtClean="0"/>
              <a:t>Why Now</a:t>
            </a:r>
          </a:p>
          <a:p>
            <a:pPr lvl="1"/>
            <a:r>
              <a:rPr lang="en-US" sz="2000" dirty="0" smtClean="0"/>
              <a:t>Economic </a:t>
            </a:r>
            <a:r>
              <a:rPr lang="en-US" sz="2000" dirty="0"/>
              <a:t>issues that relate to recent financial crisis, loss of status and </a:t>
            </a:r>
            <a:r>
              <a:rPr lang="en-US" sz="2000" dirty="0" smtClean="0"/>
              <a:t>wealth becomes personal</a:t>
            </a:r>
          </a:p>
          <a:p>
            <a:pPr lvl="1"/>
            <a:r>
              <a:rPr lang="en-US" sz="2000" dirty="0" smtClean="0"/>
              <a:t>The time change I am planning would set this 1880’s play in a time and place familiar to our audience</a:t>
            </a:r>
          </a:p>
          <a:p>
            <a:pPr lvl="1"/>
            <a:r>
              <a:rPr lang="en-US" sz="2000" dirty="0" smtClean="0"/>
              <a:t>Raise questions of feminist issues in relation to this play, the 1920’s and now</a:t>
            </a:r>
          </a:p>
          <a:p>
            <a:pPr lvl="1"/>
            <a:endParaRPr lang="en-US" sz="2000" dirty="0"/>
          </a:p>
          <a:p>
            <a:pPr lvl="1"/>
            <a:endParaRPr lang="en-US" dirty="0"/>
          </a:p>
        </p:txBody>
      </p:sp>
      <p:pic>
        <p:nvPicPr>
          <p:cNvPr id="6" name="Picture 5"/>
          <p:cNvPicPr>
            <a:picLocks noChangeAspect="1"/>
          </p:cNvPicPr>
          <p:nvPr/>
        </p:nvPicPr>
        <p:blipFill>
          <a:blip r:embed="rId2"/>
          <a:stretch>
            <a:fillRect/>
          </a:stretch>
        </p:blipFill>
        <p:spPr>
          <a:xfrm>
            <a:off x="204376" y="374085"/>
            <a:ext cx="777333" cy="777333"/>
          </a:xfrm>
          <a:prstGeom prst="rect">
            <a:avLst/>
          </a:prstGeom>
        </p:spPr>
      </p:pic>
      <p:pic>
        <p:nvPicPr>
          <p:cNvPr id="7" name="Picture 6"/>
          <p:cNvPicPr>
            <a:picLocks noChangeAspect="1"/>
          </p:cNvPicPr>
          <p:nvPr/>
        </p:nvPicPr>
        <p:blipFill>
          <a:blip r:embed="rId2"/>
          <a:stretch>
            <a:fillRect/>
          </a:stretch>
        </p:blipFill>
        <p:spPr>
          <a:xfrm flipH="1">
            <a:off x="7928718" y="526485"/>
            <a:ext cx="777333" cy="777333"/>
          </a:xfrm>
          <a:prstGeom prst="rect">
            <a:avLst/>
          </a:prstGeom>
        </p:spPr>
      </p:pic>
    </p:spTree>
    <p:extLst>
      <p:ext uri="{BB962C8B-B14F-4D97-AF65-F5344CB8AC3E}">
        <p14:creationId xmlns:p14="http://schemas.microsoft.com/office/powerpoint/2010/main" val="28195027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1920’s Adaptation (My Vision)</a:t>
            </a:r>
            <a:endParaRPr lang="en-US" dirty="0"/>
          </a:p>
        </p:txBody>
      </p:sp>
      <p:sp>
        <p:nvSpPr>
          <p:cNvPr id="6" name="Content Placeholder 5"/>
          <p:cNvSpPr>
            <a:spLocks noGrp="1"/>
          </p:cNvSpPr>
          <p:nvPr>
            <p:ph idx="1"/>
          </p:nvPr>
        </p:nvSpPr>
        <p:spPr/>
        <p:txBody>
          <a:bodyPr>
            <a:normAutofit/>
          </a:bodyPr>
          <a:lstStyle/>
          <a:p>
            <a:r>
              <a:rPr lang="en-US" sz="2400" dirty="0" smtClean="0"/>
              <a:t>1920s is more familiar in terms of dress and history than 1880’s Sweden, the original setting</a:t>
            </a:r>
          </a:p>
          <a:p>
            <a:r>
              <a:rPr lang="en-US" sz="2400" dirty="0" smtClean="0"/>
              <a:t>1920s was famous for decadence and changing ideals of a younger generation (Miss Julie), like the original setting, and cynicism towards the “lost generation” (Jean)</a:t>
            </a:r>
          </a:p>
          <a:p>
            <a:r>
              <a:rPr lang="en-US" sz="2400" dirty="0" smtClean="0"/>
              <a:t>Women’s roles began to change in the 1920s, and Miss Julie experiences some gender confusion during her childhood as she was growing up and was taught masculine skills (like horseback riding and hunting)</a:t>
            </a:r>
          </a:p>
          <a:p>
            <a:r>
              <a:rPr lang="en-US" sz="2400" dirty="0" smtClean="0"/>
              <a:t>Impending doom for the play also includes the historical context as World War II and economic downfall in the future</a:t>
            </a:r>
            <a:endParaRPr lang="en-US" sz="2400" dirty="0"/>
          </a:p>
        </p:txBody>
      </p:sp>
      <p:pic>
        <p:nvPicPr>
          <p:cNvPr id="4" name="Picture 3"/>
          <p:cNvPicPr>
            <a:picLocks noChangeAspect="1"/>
          </p:cNvPicPr>
          <p:nvPr/>
        </p:nvPicPr>
        <p:blipFill>
          <a:blip r:embed="rId2"/>
          <a:stretch>
            <a:fillRect/>
          </a:stretch>
        </p:blipFill>
        <p:spPr>
          <a:xfrm>
            <a:off x="204376" y="374085"/>
            <a:ext cx="777333" cy="777333"/>
          </a:xfrm>
          <a:prstGeom prst="rect">
            <a:avLst/>
          </a:prstGeom>
        </p:spPr>
      </p:pic>
      <p:pic>
        <p:nvPicPr>
          <p:cNvPr id="7" name="Picture 6"/>
          <p:cNvPicPr>
            <a:picLocks noChangeAspect="1"/>
          </p:cNvPicPr>
          <p:nvPr/>
        </p:nvPicPr>
        <p:blipFill>
          <a:blip r:embed="rId2"/>
          <a:stretch>
            <a:fillRect/>
          </a:stretch>
        </p:blipFill>
        <p:spPr>
          <a:xfrm flipH="1">
            <a:off x="8137661" y="374085"/>
            <a:ext cx="777333" cy="777333"/>
          </a:xfrm>
          <a:prstGeom prst="rect">
            <a:avLst/>
          </a:prstGeom>
        </p:spPr>
      </p:pic>
    </p:spTree>
    <p:extLst>
      <p:ext uri="{BB962C8B-B14F-4D97-AF65-F5344CB8AC3E}">
        <p14:creationId xmlns:p14="http://schemas.microsoft.com/office/powerpoint/2010/main" val="16521897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Set </a:t>
            </a:r>
            <a:r>
              <a:rPr lang="en-US" dirty="0"/>
              <a:t>I</a:t>
            </a:r>
            <a:r>
              <a:rPr lang="en-US" dirty="0" smtClean="0"/>
              <a:t>nspiration/Vision</a:t>
            </a:r>
            <a:endParaRPr lang="en-US" dirty="0"/>
          </a:p>
        </p:txBody>
      </p:sp>
      <p:pic>
        <p:nvPicPr>
          <p:cNvPr id="4" name="Picture 3"/>
          <p:cNvPicPr>
            <a:picLocks noChangeAspect="1"/>
          </p:cNvPicPr>
          <p:nvPr/>
        </p:nvPicPr>
        <p:blipFill>
          <a:blip r:embed="rId2"/>
          <a:stretch>
            <a:fillRect/>
          </a:stretch>
        </p:blipFill>
        <p:spPr>
          <a:xfrm>
            <a:off x="1284110" y="1417638"/>
            <a:ext cx="6589889" cy="4942417"/>
          </a:xfrm>
          <a:prstGeom prst="rect">
            <a:avLst/>
          </a:prstGeom>
        </p:spPr>
      </p:pic>
      <p:pic>
        <p:nvPicPr>
          <p:cNvPr id="5" name="Picture 4"/>
          <p:cNvPicPr>
            <a:picLocks noChangeAspect="1"/>
          </p:cNvPicPr>
          <p:nvPr/>
        </p:nvPicPr>
        <p:blipFill>
          <a:blip r:embed="rId3"/>
          <a:stretch>
            <a:fillRect/>
          </a:stretch>
        </p:blipFill>
        <p:spPr>
          <a:xfrm>
            <a:off x="204376" y="374085"/>
            <a:ext cx="777333" cy="777333"/>
          </a:xfrm>
          <a:prstGeom prst="rect">
            <a:avLst/>
          </a:prstGeom>
        </p:spPr>
      </p:pic>
      <p:pic>
        <p:nvPicPr>
          <p:cNvPr id="6" name="Picture 5"/>
          <p:cNvPicPr>
            <a:picLocks noChangeAspect="1"/>
          </p:cNvPicPr>
          <p:nvPr/>
        </p:nvPicPr>
        <p:blipFill>
          <a:blip r:embed="rId3"/>
          <a:stretch>
            <a:fillRect/>
          </a:stretch>
        </p:blipFill>
        <p:spPr>
          <a:xfrm flipH="1">
            <a:off x="8123063" y="526485"/>
            <a:ext cx="777333" cy="777333"/>
          </a:xfrm>
          <a:prstGeom prst="rect">
            <a:avLst/>
          </a:prstGeom>
        </p:spPr>
      </p:pic>
    </p:spTree>
    <p:extLst>
      <p:ext uri="{BB962C8B-B14F-4D97-AF65-F5344CB8AC3E}">
        <p14:creationId xmlns:p14="http://schemas.microsoft.com/office/powerpoint/2010/main" val="1823157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2082800" y="1532467"/>
            <a:ext cx="7061200" cy="4711700"/>
          </a:xfrm>
          <a:prstGeom prst="rect">
            <a:avLst/>
          </a:prstGeom>
        </p:spPr>
      </p:pic>
      <p:pic>
        <p:nvPicPr>
          <p:cNvPr id="4" name="Picture 3"/>
          <p:cNvPicPr>
            <a:picLocks noChangeAspect="1"/>
          </p:cNvPicPr>
          <p:nvPr/>
        </p:nvPicPr>
        <p:blipFill>
          <a:blip r:embed="rId3"/>
          <a:stretch>
            <a:fillRect/>
          </a:stretch>
        </p:blipFill>
        <p:spPr>
          <a:xfrm>
            <a:off x="190500" y="146755"/>
            <a:ext cx="3175000" cy="2387600"/>
          </a:xfrm>
          <a:prstGeom prst="rect">
            <a:avLst/>
          </a:prstGeom>
        </p:spPr>
      </p:pic>
      <p:pic>
        <p:nvPicPr>
          <p:cNvPr id="6" name="Picture 5"/>
          <p:cNvPicPr>
            <a:picLocks noChangeAspect="1"/>
          </p:cNvPicPr>
          <p:nvPr/>
        </p:nvPicPr>
        <p:blipFill>
          <a:blip r:embed="rId4"/>
          <a:stretch>
            <a:fillRect/>
          </a:stretch>
        </p:blipFill>
        <p:spPr>
          <a:xfrm flipH="1">
            <a:off x="7941466" y="374085"/>
            <a:ext cx="777333" cy="777333"/>
          </a:xfrm>
          <a:prstGeom prst="rect">
            <a:avLst/>
          </a:prstGeom>
        </p:spPr>
      </p:pic>
      <p:pic>
        <p:nvPicPr>
          <p:cNvPr id="7" name="Picture 6"/>
          <p:cNvPicPr>
            <a:picLocks noChangeAspect="1"/>
          </p:cNvPicPr>
          <p:nvPr/>
        </p:nvPicPr>
        <p:blipFill>
          <a:blip r:embed="rId4"/>
          <a:stretch>
            <a:fillRect/>
          </a:stretch>
        </p:blipFill>
        <p:spPr>
          <a:xfrm>
            <a:off x="204376" y="5466834"/>
            <a:ext cx="777333" cy="777333"/>
          </a:xfrm>
          <a:prstGeom prst="rect">
            <a:avLst/>
          </a:prstGeom>
        </p:spPr>
      </p:pic>
    </p:spTree>
    <p:extLst>
      <p:ext uri="{BB962C8B-B14F-4D97-AF65-F5344CB8AC3E}">
        <p14:creationId xmlns:p14="http://schemas.microsoft.com/office/powerpoint/2010/main" val="27222384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24921" y="169333"/>
            <a:ext cx="4818332" cy="3767668"/>
          </a:xfrm>
          <a:prstGeom prst="rect">
            <a:avLst/>
          </a:prstGeom>
        </p:spPr>
      </p:pic>
      <p:sp>
        <p:nvSpPr>
          <p:cNvPr id="5" name="TextBox 4"/>
          <p:cNvSpPr txBox="1"/>
          <p:nvPr/>
        </p:nvSpPr>
        <p:spPr>
          <a:xfrm>
            <a:off x="6251222" y="1250609"/>
            <a:ext cx="2638778" cy="923330"/>
          </a:xfrm>
          <a:prstGeom prst="rect">
            <a:avLst/>
          </a:prstGeom>
          <a:noFill/>
        </p:spPr>
        <p:txBody>
          <a:bodyPr wrap="square" rtlCol="0">
            <a:spAutoFit/>
          </a:bodyPr>
          <a:lstStyle/>
          <a:p>
            <a:r>
              <a:rPr lang="en-US" dirty="0" smtClean="0"/>
              <a:t>Colors: Off white,  pale pinks and purples, cadet blue, mahogany </a:t>
            </a:r>
            <a:endParaRPr lang="en-US" dirty="0"/>
          </a:p>
        </p:txBody>
      </p:sp>
      <p:pic>
        <p:nvPicPr>
          <p:cNvPr id="6" name="Picture 5"/>
          <p:cNvPicPr>
            <a:picLocks noChangeAspect="1"/>
          </p:cNvPicPr>
          <p:nvPr/>
        </p:nvPicPr>
        <p:blipFill>
          <a:blip r:embed="rId3"/>
          <a:stretch>
            <a:fillRect/>
          </a:stretch>
        </p:blipFill>
        <p:spPr>
          <a:xfrm>
            <a:off x="3767666" y="2752373"/>
            <a:ext cx="5122333" cy="3841750"/>
          </a:xfrm>
          <a:prstGeom prst="rect">
            <a:avLst/>
          </a:prstGeom>
        </p:spPr>
      </p:pic>
      <p:sp>
        <p:nvSpPr>
          <p:cNvPr id="7" name="TextBox 6"/>
          <p:cNvSpPr txBox="1"/>
          <p:nvPr/>
        </p:nvSpPr>
        <p:spPr>
          <a:xfrm>
            <a:off x="224921" y="4505446"/>
            <a:ext cx="3077079" cy="923330"/>
          </a:xfrm>
          <a:prstGeom prst="rect">
            <a:avLst/>
          </a:prstGeom>
          <a:noFill/>
        </p:spPr>
        <p:txBody>
          <a:bodyPr wrap="square" rtlCol="0">
            <a:spAutoFit/>
          </a:bodyPr>
          <a:lstStyle/>
          <a:p>
            <a:r>
              <a:rPr lang="en-US" dirty="0" smtClean="0"/>
              <a:t>Textures: painted wood, varnished wood, brick, cast iron</a:t>
            </a:r>
            <a:endParaRPr lang="en-US" dirty="0"/>
          </a:p>
        </p:txBody>
      </p:sp>
      <p:pic>
        <p:nvPicPr>
          <p:cNvPr id="8" name="Picture 7"/>
          <p:cNvPicPr>
            <a:picLocks noChangeAspect="1"/>
          </p:cNvPicPr>
          <p:nvPr/>
        </p:nvPicPr>
        <p:blipFill>
          <a:blip r:embed="rId4"/>
          <a:stretch>
            <a:fillRect/>
          </a:stretch>
        </p:blipFill>
        <p:spPr>
          <a:xfrm flipH="1">
            <a:off x="8112666" y="169333"/>
            <a:ext cx="777333" cy="777333"/>
          </a:xfrm>
          <a:prstGeom prst="rect">
            <a:avLst/>
          </a:prstGeom>
        </p:spPr>
      </p:pic>
      <p:pic>
        <p:nvPicPr>
          <p:cNvPr id="9" name="Picture 8"/>
          <p:cNvPicPr>
            <a:picLocks noChangeAspect="1"/>
          </p:cNvPicPr>
          <p:nvPr/>
        </p:nvPicPr>
        <p:blipFill>
          <a:blip r:embed="rId4"/>
          <a:stretch>
            <a:fillRect/>
          </a:stretch>
        </p:blipFill>
        <p:spPr>
          <a:xfrm>
            <a:off x="356776" y="5816790"/>
            <a:ext cx="777333" cy="777333"/>
          </a:xfrm>
          <a:prstGeom prst="rect">
            <a:avLst/>
          </a:prstGeom>
        </p:spPr>
      </p:pic>
    </p:spTree>
    <p:extLst>
      <p:ext uri="{BB962C8B-B14F-4D97-AF65-F5344CB8AC3E}">
        <p14:creationId xmlns:p14="http://schemas.microsoft.com/office/powerpoint/2010/main" val="2299771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3973"/>
            <a:ext cx="8229600" cy="1143000"/>
          </a:xfrm>
        </p:spPr>
        <p:txBody>
          <a:bodyPr/>
          <a:lstStyle/>
          <a:p>
            <a:r>
              <a:rPr lang="en-US" dirty="0" smtClean="0"/>
              <a:t>Costume Inspiration/Vision</a:t>
            </a:r>
            <a:endParaRPr lang="en-US" dirty="0"/>
          </a:p>
        </p:txBody>
      </p:sp>
      <p:pic>
        <p:nvPicPr>
          <p:cNvPr id="4" name="Picture 3"/>
          <p:cNvPicPr>
            <a:picLocks noChangeAspect="1"/>
          </p:cNvPicPr>
          <p:nvPr/>
        </p:nvPicPr>
        <p:blipFill>
          <a:blip r:embed="rId2"/>
          <a:stretch>
            <a:fillRect/>
          </a:stretch>
        </p:blipFill>
        <p:spPr>
          <a:xfrm>
            <a:off x="183444" y="959027"/>
            <a:ext cx="6829778" cy="3139801"/>
          </a:xfrm>
          <a:prstGeom prst="rect">
            <a:avLst/>
          </a:prstGeom>
        </p:spPr>
      </p:pic>
      <p:pic>
        <p:nvPicPr>
          <p:cNvPr id="5" name="Picture 4"/>
          <p:cNvPicPr>
            <a:picLocks noChangeAspect="1"/>
          </p:cNvPicPr>
          <p:nvPr/>
        </p:nvPicPr>
        <p:blipFill>
          <a:blip r:embed="rId3"/>
          <a:stretch>
            <a:fillRect/>
          </a:stretch>
        </p:blipFill>
        <p:spPr>
          <a:xfrm>
            <a:off x="6819900" y="787400"/>
            <a:ext cx="2324100" cy="3492500"/>
          </a:xfrm>
          <a:prstGeom prst="rect">
            <a:avLst/>
          </a:prstGeom>
        </p:spPr>
      </p:pic>
      <p:pic>
        <p:nvPicPr>
          <p:cNvPr id="6" name="Picture 5"/>
          <p:cNvPicPr>
            <a:picLocks noChangeAspect="1"/>
          </p:cNvPicPr>
          <p:nvPr/>
        </p:nvPicPr>
        <p:blipFill>
          <a:blip r:embed="rId4"/>
          <a:stretch>
            <a:fillRect/>
          </a:stretch>
        </p:blipFill>
        <p:spPr>
          <a:xfrm>
            <a:off x="344311" y="3657917"/>
            <a:ext cx="4509911" cy="3058645"/>
          </a:xfrm>
          <a:prstGeom prst="rect">
            <a:avLst/>
          </a:prstGeom>
        </p:spPr>
      </p:pic>
      <p:pic>
        <p:nvPicPr>
          <p:cNvPr id="7" name="Picture 6"/>
          <p:cNvPicPr>
            <a:picLocks noChangeAspect="1"/>
          </p:cNvPicPr>
          <p:nvPr/>
        </p:nvPicPr>
        <p:blipFill>
          <a:blip r:embed="rId5"/>
          <a:stretch>
            <a:fillRect/>
          </a:stretch>
        </p:blipFill>
        <p:spPr>
          <a:xfrm>
            <a:off x="5232400" y="3657917"/>
            <a:ext cx="3175000" cy="2349500"/>
          </a:xfrm>
          <a:prstGeom prst="rect">
            <a:avLst/>
          </a:prstGeom>
        </p:spPr>
      </p:pic>
      <p:sp>
        <p:nvSpPr>
          <p:cNvPr id="8" name="TextBox 7"/>
          <p:cNvSpPr txBox="1"/>
          <p:nvPr/>
        </p:nvSpPr>
        <p:spPr>
          <a:xfrm>
            <a:off x="5559778" y="6223000"/>
            <a:ext cx="1453444" cy="366889"/>
          </a:xfrm>
          <a:prstGeom prst="rect">
            <a:avLst/>
          </a:prstGeom>
          <a:noFill/>
        </p:spPr>
        <p:txBody>
          <a:bodyPr wrap="square" rtlCol="0">
            <a:spAutoFit/>
          </a:bodyPr>
          <a:lstStyle/>
          <a:p>
            <a:r>
              <a:rPr lang="en-US" dirty="0" smtClean="0"/>
              <a:t>Jean</a:t>
            </a:r>
            <a:endParaRPr lang="en-US" dirty="0"/>
          </a:p>
        </p:txBody>
      </p:sp>
      <p:pic>
        <p:nvPicPr>
          <p:cNvPr id="9" name="Picture 8"/>
          <p:cNvPicPr>
            <a:picLocks noChangeAspect="1"/>
          </p:cNvPicPr>
          <p:nvPr/>
        </p:nvPicPr>
        <p:blipFill>
          <a:blip r:embed="rId6"/>
          <a:stretch>
            <a:fillRect/>
          </a:stretch>
        </p:blipFill>
        <p:spPr>
          <a:xfrm>
            <a:off x="68533" y="10067"/>
            <a:ext cx="777333" cy="777333"/>
          </a:xfrm>
          <a:prstGeom prst="rect">
            <a:avLst/>
          </a:prstGeom>
        </p:spPr>
      </p:pic>
      <p:pic>
        <p:nvPicPr>
          <p:cNvPr id="10" name="Picture 9"/>
          <p:cNvPicPr>
            <a:picLocks noChangeAspect="1"/>
          </p:cNvPicPr>
          <p:nvPr/>
        </p:nvPicPr>
        <p:blipFill>
          <a:blip r:embed="rId6"/>
          <a:stretch>
            <a:fillRect/>
          </a:stretch>
        </p:blipFill>
        <p:spPr>
          <a:xfrm flipH="1">
            <a:off x="8298133" y="-14582"/>
            <a:ext cx="777333" cy="777333"/>
          </a:xfrm>
          <a:prstGeom prst="rect">
            <a:avLst/>
          </a:prstGeom>
        </p:spPr>
      </p:pic>
    </p:spTree>
    <p:extLst>
      <p:ext uri="{BB962C8B-B14F-4D97-AF65-F5344CB8AC3E}">
        <p14:creationId xmlns:p14="http://schemas.microsoft.com/office/powerpoint/2010/main" val="5888960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25588" y="136285"/>
            <a:ext cx="3670301" cy="4760269"/>
          </a:xfrm>
          <a:prstGeom prst="rect">
            <a:avLst/>
          </a:prstGeom>
        </p:spPr>
      </p:pic>
      <p:pic>
        <p:nvPicPr>
          <p:cNvPr id="5" name="Picture 4"/>
          <p:cNvPicPr>
            <a:picLocks noChangeAspect="1"/>
          </p:cNvPicPr>
          <p:nvPr/>
        </p:nvPicPr>
        <p:blipFill>
          <a:blip r:embed="rId3"/>
          <a:stretch>
            <a:fillRect/>
          </a:stretch>
        </p:blipFill>
        <p:spPr>
          <a:xfrm>
            <a:off x="3976511" y="136285"/>
            <a:ext cx="2997200" cy="3556000"/>
          </a:xfrm>
          <a:prstGeom prst="rect">
            <a:avLst/>
          </a:prstGeom>
        </p:spPr>
      </p:pic>
      <p:pic>
        <p:nvPicPr>
          <p:cNvPr id="6" name="Picture 5"/>
          <p:cNvPicPr>
            <a:picLocks noChangeAspect="1"/>
          </p:cNvPicPr>
          <p:nvPr/>
        </p:nvPicPr>
        <p:blipFill>
          <a:blip r:embed="rId4"/>
          <a:stretch>
            <a:fillRect/>
          </a:stretch>
        </p:blipFill>
        <p:spPr>
          <a:xfrm>
            <a:off x="5046971" y="3916511"/>
            <a:ext cx="3853479" cy="2941489"/>
          </a:xfrm>
          <a:prstGeom prst="rect">
            <a:avLst/>
          </a:prstGeom>
        </p:spPr>
      </p:pic>
      <p:sp>
        <p:nvSpPr>
          <p:cNvPr id="7" name="TextBox 6"/>
          <p:cNvSpPr txBox="1"/>
          <p:nvPr/>
        </p:nvSpPr>
        <p:spPr>
          <a:xfrm>
            <a:off x="395111" y="5418667"/>
            <a:ext cx="2779889" cy="369332"/>
          </a:xfrm>
          <a:prstGeom prst="rect">
            <a:avLst/>
          </a:prstGeom>
          <a:noFill/>
        </p:spPr>
        <p:txBody>
          <a:bodyPr wrap="square" rtlCol="0">
            <a:spAutoFit/>
          </a:bodyPr>
          <a:lstStyle/>
          <a:p>
            <a:r>
              <a:rPr lang="en-US" dirty="0" smtClean="0"/>
              <a:t>Julie</a:t>
            </a:r>
            <a:endParaRPr lang="en-US" dirty="0"/>
          </a:p>
        </p:txBody>
      </p:sp>
      <p:pic>
        <p:nvPicPr>
          <p:cNvPr id="8" name="Picture 7"/>
          <p:cNvPicPr>
            <a:picLocks noChangeAspect="1"/>
          </p:cNvPicPr>
          <p:nvPr/>
        </p:nvPicPr>
        <p:blipFill>
          <a:blip r:embed="rId5"/>
          <a:stretch>
            <a:fillRect/>
          </a:stretch>
        </p:blipFill>
        <p:spPr>
          <a:xfrm flipH="1">
            <a:off x="8123117" y="136285"/>
            <a:ext cx="777333" cy="777333"/>
          </a:xfrm>
          <a:prstGeom prst="rect">
            <a:avLst/>
          </a:prstGeom>
        </p:spPr>
      </p:pic>
      <p:pic>
        <p:nvPicPr>
          <p:cNvPr id="9" name="Picture 8"/>
          <p:cNvPicPr>
            <a:picLocks noChangeAspect="1"/>
          </p:cNvPicPr>
          <p:nvPr/>
        </p:nvPicPr>
        <p:blipFill>
          <a:blip r:embed="rId5"/>
          <a:stretch>
            <a:fillRect/>
          </a:stretch>
        </p:blipFill>
        <p:spPr>
          <a:xfrm>
            <a:off x="204376" y="5787999"/>
            <a:ext cx="777333" cy="777333"/>
          </a:xfrm>
          <a:prstGeom prst="rect">
            <a:avLst/>
          </a:prstGeom>
        </p:spPr>
      </p:pic>
    </p:spTree>
    <p:extLst>
      <p:ext uri="{BB962C8B-B14F-4D97-AF65-F5344CB8AC3E}">
        <p14:creationId xmlns:p14="http://schemas.microsoft.com/office/powerpoint/2010/main" val="3170085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41300" y="254000"/>
            <a:ext cx="5726147" cy="3358444"/>
          </a:xfrm>
          <a:prstGeom prst="rect">
            <a:avLst/>
          </a:prstGeom>
        </p:spPr>
      </p:pic>
      <p:pic>
        <p:nvPicPr>
          <p:cNvPr id="5" name="Picture 4"/>
          <p:cNvPicPr>
            <a:picLocks noChangeAspect="1"/>
          </p:cNvPicPr>
          <p:nvPr/>
        </p:nvPicPr>
        <p:blipFill>
          <a:blip r:embed="rId3"/>
          <a:stretch>
            <a:fillRect/>
          </a:stretch>
        </p:blipFill>
        <p:spPr>
          <a:xfrm>
            <a:off x="5967447" y="1382888"/>
            <a:ext cx="3080362" cy="3979333"/>
          </a:xfrm>
          <a:prstGeom prst="rect">
            <a:avLst/>
          </a:prstGeom>
        </p:spPr>
      </p:pic>
      <p:pic>
        <p:nvPicPr>
          <p:cNvPr id="6" name="Picture 5"/>
          <p:cNvPicPr>
            <a:picLocks noChangeAspect="1"/>
          </p:cNvPicPr>
          <p:nvPr/>
        </p:nvPicPr>
        <p:blipFill>
          <a:blip r:embed="rId4"/>
          <a:stretch>
            <a:fillRect/>
          </a:stretch>
        </p:blipFill>
        <p:spPr>
          <a:xfrm>
            <a:off x="1326445" y="3795669"/>
            <a:ext cx="3146438" cy="2892997"/>
          </a:xfrm>
          <a:prstGeom prst="rect">
            <a:avLst/>
          </a:prstGeom>
        </p:spPr>
      </p:pic>
      <p:sp>
        <p:nvSpPr>
          <p:cNvPr id="7" name="TextBox 6"/>
          <p:cNvSpPr txBox="1"/>
          <p:nvPr/>
        </p:nvSpPr>
        <p:spPr>
          <a:xfrm>
            <a:off x="5178778" y="5743222"/>
            <a:ext cx="2723444" cy="369332"/>
          </a:xfrm>
          <a:prstGeom prst="rect">
            <a:avLst/>
          </a:prstGeom>
          <a:noFill/>
        </p:spPr>
        <p:txBody>
          <a:bodyPr wrap="square" rtlCol="0">
            <a:spAutoFit/>
          </a:bodyPr>
          <a:lstStyle/>
          <a:p>
            <a:r>
              <a:rPr lang="en-US" dirty="0" smtClean="0"/>
              <a:t>Julie</a:t>
            </a:r>
            <a:endParaRPr lang="en-US" dirty="0"/>
          </a:p>
        </p:txBody>
      </p:sp>
      <p:pic>
        <p:nvPicPr>
          <p:cNvPr id="8" name="Picture 7"/>
          <p:cNvPicPr>
            <a:picLocks noChangeAspect="1"/>
          </p:cNvPicPr>
          <p:nvPr/>
        </p:nvPicPr>
        <p:blipFill>
          <a:blip r:embed="rId5"/>
          <a:stretch>
            <a:fillRect/>
          </a:stretch>
        </p:blipFill>
        <p:spPr>
          <a:xfrm flipH="1">
            <a:off x="8131244" y="140497"/>
            <a:ext cx="777333" cy="777333"/>
          </a:xfrm>
          <a:prstGeom prst="rect">
            <a:avLst/>
          </a:prstGeom>
        </p:spPr>
      </p:pic>
      <p:pic>
        <p:nvPicPr>
          <p:cNvPr id="9" name="Picture 8"/>
          <p:cNvPicPr>
            <a:picLocks noChangeAspect="1"/>
          </p:cNvPicPr>
          <p:nvPr/>
        </p:nvPicPr>
        <p:blipFill>
          <a:blip r:embed="rId5"/>
          <a:stretch>
            <a:fillRect/>
          </a:stretch>
        </p:blipFill>
        <p:spPr>
          <a:xfrm>
            <a:off x="204376" y="5911333"/>
            <a:ext cx="777333" cy="777333"/>
          </a:xfrm>
          <a:prstGeom prst="rect">
            <a:avLst/>
          </a:prstGeom>
        </p:spPr>
      </p:pic>
    </p:spTree>
    <p:extLst>
      <p:ext uri="{BB962C8B-B14F-4D97-AF65-F5344CB8AC3E}">
        <p14:creationId xmlns:p14="http://schemas.microsoft.com/office/powerpoint/2010/main" val="312787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08844" y="201789"/>
            <a:ext cx="2997200" cy="3733800"/>
          </a:xfrm>
          <a:prstGeom prst="rect">
            <a:avLst/>
          </a:prstGeom>
        </p:spPr>
      </p:pic>
      <p:pic>
        <p:nvPicPr>
          <p:cNvPr id="5" name="Picture 4"/>
          <p:cNvPicPr>
            <a:picLocks noChangeAspect="1"/>
          </p:cNvPicPr>
          <p:nvPr/>
        </p:nvPicPr>
        <p:blipFill>
          <a:blip r:embed="rId3"/>
          <a:stretch>
            <a:fillRect/>
          </a:stretch>
        </p:blipFill>
        <p:spPr>
          <a:xfrm>
            <a:off x="5221111" y="201789"/>
            <a:ext cx="3810000" cy="3810000"/>
          </a:xfrm>
          <a:prstGeom prst="rect">
            <a:avLst/>
          </a:prstGeom>
        </p:spPr>
      </p:pic>
      <p:pic>
        <p:nvPicPr>
          <p:cNvPr id="6" name="Picture 5"/>
          <p:cNvPicPr>
            <a:picLocks noChangeAspect="1"/>
          </p:cNvPicPr>
          <p:nvPr/>
        </p:nvPicPr>
        <p:blipFill>
          <a:blip r:embed="rId4"/>
          <a:stretch>
            <a:fillRect/>
          </a:stretch>
        </p:blipFill>
        <p:spPr>
          <a:xfrm>
            <a:off x="2582332" y="2723444"/>
            <a:ext cx="3045743" cy="4007556"/>
          </a:xfrm>
          <a:prstGeom prst="rect">
            <a:avLst/>
          </a:prstGeom>
        </p:spPr>
      </p:pic>
      <p:sp>
        <p:nvSpPr>
          <p:cNvPr id="7" name="TextBox 6"/>
          <p:cNvSpPr txBox="1"/>
          <p:nvPr/>
        </p:nvSpPr>
        <p:spPr>
          <a:xfrm>
            <a:off x="6519333" y="5051778"/>
            <a:ext cx="1101346" cy="369332"/>
          </a:xfrm>
          <a:prstGeom prst="rect">
            <a:avLst/>
          </a:prstGeom>
          <a:noFill/>
        </p:spPr>
        <p:txBody>
          <a:bodyPr wrap="none" rtlCol="0">
            <a:spAutoFit/>
          </a:bodyPr>
          <a:lstStyle/>
          <a:p>
            <a:r>
              <a:rPr lang="en-US" dirty="0" smtClean="0"/>
              <a:t>Catherine</a:t>
            </a:r>
            <a:endParaRPr lang="en-US" dirty="0"/>
          </a:p>
        </p:txBody>
      </p:sp>
    </p:spTree>
    <p:extLst>
      <p:ext uri="{BB962C8B-B14F-4D97-AF65-F5344CB8AC3E}">
        <p14:creationId xmlns:p14="http://schemas.microsoft.com/office/powerpoint/2010/main" val="11734005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Creative Challenges for Me</a:t>
            </a:r>
            <a:endParaRPr lang="en-US" dirty="0"/>
          </a:p>
        </p:txBody>
      </p:sp>
      <p:sp>
        <p:nvSpPr>
          <p:cNvPr id="3" name="Content Placeholder 2"/>
          <p:cNvSpPr>
            <a:spLocks noGrp="1"/>
          </p:cNvSpPr>
          <p:nvPr>
            <p:ph idx="1"/>
          </p:nvPr>
        </p:nvSpPr>
        <p:spPr>
          <a:xfrm>
            <a:off x="457200" y="1600200"/>
            <a:ext cx="8229600" cy="5144656"/>
          </a:xfrm>
        </p:spPr>
        <p:txBody>
          <a:bodyPr>
            <a:normAutofit fontScale="77500" lnSpcReduction="20000"/>
          </a:bodyPr>
          <a:lstStyle/>
          <a:p>
            <a:r>
              <a:rPr lang="en-US" dirty="0" smtClean="0"/>
              <a:t>This play allows me to really delve into the three lives of these complex characters because it’s such a small cast</a:t>
            </a:r>
            <a:r>
              <a:rPr lang="en-US" dirty="0" smtClean="0"/>
              <a:t>. </a:t>
            </a:r>
            <a:r>
              <a:rPr lang="en-US" dirty="0" smtClean="0"/>
              <a:t>Naturalism takes into account all of the forces that act on a person and determine their behavior, and creating such a complete world will be difficult</a:t>
            </a:r>
            <a:endParaRPr lang="en-US" dirty="0" smtClean="0"/>
          </a:p>
          <a:p>
            <a:r>
              <a:rPr lang="en-US" dirty="0" smtClean="0"/>
              <a:t>The adaptation I’m proposing means I will need to be familiar with both the original time period and adaptation time period (lots of fun dramaturgical work).</a:t>
            </a:r>
          </a:p>
          <a:p>
            <a:r>
              <a:rPr lang="en-US" dirty="0" smtClean="0"/>
              <a:t>This play will be my first attempt at working on a Naturalistic play, and trying to adhere to certain principles of Naturalism that advance the action or message of the play will be challenging. </a:t>
            </a:r>
          </a:p>
          <a:p>
            <a:r>
              <a:rPr lang="en-US" dirty="0" smtClean="0"/>
              <a:t>I would like to </a:t>
            </a:r>
            <a:r>
              <a:rPr lang="en-US" dirty="0" smtClean="0"/>
              <a:t>set this play in the Auditorium in Rainey Hall, which is more of a lecture space than a performance space, so that will be challenging in terms of staging.</a:t>
            </a:r>
            <a:endParaRPr lang="en-US" dirty="0"/>
          </a:p>
        </p:txBody>
      </p:sp>
      <p:pic>
        <p:nvPicPr>
          <p:cNvPr id="4" name="Picture 3"/>
          <p:cNvPicPr>
            <a:picLocks noChangeAspect="1"/>
          </p:cNvPicPr>
          <p:nvPr/>
        </p:nvPicPr>
        <p:blipFill>
          <a:blip r:embed="rId2"/>
          <a:stretch>
            <a:fillRect/>
          </a:stretch>
        </p:blipFill>
        <p:spPr>
          <a:xfrm>
            <a:off x="204376" y="526485"/>
            <a:ext cx="777333" cy="777333"/>
          </a:xfrm>
          <a:prstGeom prst="rect">
            <a:avLst/>
          </a:prstGeom>
        </p:spPr>
      </p:pic>
      <p:pic>
        <p:nvPicPr>
          <p:cNvPr id="5" name="Picture 4"/>
          <p:cNvPicPr>
            <a:picLocks noChangeAspect="1"/>
          </p:cNvPicPr>
          <p:nvPr/>
        </p:nvPicPr>
        <p:blipFill>
          <a:blip r:embed="rId2"/>
          <a:stretch>
            <a:fillRect/>
          </a:stretch>
        </p:blipFill>
        <p:spPr>
          <a:xfrm flipH="1">
            <a:off x="7909467" y="526485"/>
            <a:ext cx="777333" cy="777333"/>
          </a:xfrm>
          <a:prstGeom prst="rect">
            <a:avLst/>
          </a:prstGeom>
        </p:spPr>
      </p:pic>
    </p:spTree>
    <p:extLst>
      <p:ext uri="{BB962C8B-B14F-4D97-AF65-F5344CB8AC3E}">
        <p14:creationId xmlns:p14="http://schemas.microsoft.com/office/powerpoint/2010/main" val="3857095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Creative Challenges for Actors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These are very complex </a:t>
            </a:r>
            <a:r>
              <a:rPr lang="en-US" dirty="0" smtClean="0"/>
              <a:t>characters. Actors </a:t>
            </a:r>
            <a:r>
              <a:rPr lang="en-US" dirty="0" smtClean="0"/>
              <a:t>will be challenged to make sense of these characters and portray them truthfully. (Strindberg in the introduction says “</a:t>
            </a:r>
            <a:r>
              <a:rPr lang="en-US" dirty="0"/>
              <a:t>I have made my figures vacillating, out of joint, torn between the old and the </a:t>
            </a:r>
            <a:r>
              <a:rPr lang="en-US" dirty="0" smtClean="0"/>
              <a:t>new”</a:t>
            </a:r>
            <a:r>
              <a:rPr lang="en-US" dirty="0" smtClean="0"/>
              <a:t>).</a:t>
            </a:r>
            <a:endParaRPr lang="en-US" dirty="0" smtClean="0"/>
          </a:p>
          <a:p>
            <a:r>
              <a:rPr lang="en-US" dirty="0" smtClean="0"/>
              <a:t>This allows actors to work within a genre (Naturalism) that </a:t>
            </a:r>
            <a:r>
              <a:rPr lang="en-US" dirty="0" smtClean="0"/>
              <a:t>may not be </a:t>
            </a:r>
            <a:r>
              <a:rPr lang="en-US" dirty="0" smtClean="0"/>
              <a:t>familiar </a:t>
            </a:r>
            <a:r>
              <a:rPr lang="en-US" dirty="0" smtClean="0"/>
              <a:t>to </a:t>
            </a:r>
            <a:r>
              <a:rPr lang="en-US" dirty="0" smtClean="0"/>
              <a:t>them, and is not frequently produced.</a:t>
            </a:r>
            <a:endParaRPr lang="en-US" dirty="0" smtClean="0"/>
          </a:p>
          <a:p>
            <a:r>
              <a:rPr lang="en-US" dirty="0" smtClean="0"/>
              <a:t>This show will be physically exhausting, especially for Jean and Miss Julie. I will challenge my actors to maintain a connection and live truthfully throughout the entire production. </a:t>
            </a:r>
            <a:endParaRPr lang="en-US" dirty="0"/>
          </a:p>
        </p:txBody>
      </p:sp>
      <p:pic>
        <p:nvPicPr>
          <p:cNvPr id="4" name="Picture 3"/>
          <p:cNvPicPr>
            <a:picLocks noChangeAspect="1"/>
          </p:cNvPicPr>
          <p:nvPr/>
        </p:nvPicPr>
        <p:blipFill>
          <a:blip r:embed="rId2"/>
          <a:stretch>
            <a:fillRect/>
          </a:stretch>
        </p:blipFill>
        <p:spPr>
          <a:xfrm>
            <a:off x="204376" y="526485"/>
            <a:ext cx="777333" cy="777333"/>
          </a:xfrm>
          <a:prstGeom prst="rect">
            <a:avLst/>
          </a:prstGeom>
        </p:spPr>
      </p:pic>
      <p:pic>
        <p:nvPicPr>
          <p:cNvPr id="5" name="Picture 4"/>
          <p:cNvPicPr>
            <a:picLocks noChangeAspect="1"/>
          </p:cNvPicPr>
          <p:nvPr/>
        </p:nvPicPr>
        <p:blipFill>
          <a:blip r:embed="rId2"/>
          <a:stretch>
            <a:fillRect/>
          </a:stretch>
        </p:blipFill>
        <p:spPr>
          <a:xfrm flipH="1">
            <a:off x="8026254" y="526485"/>
            <a:ext cx="777333" cy="777333"/>
          </a:xfrm>
          <a:prstGeom prst="rect">
            <a:avLst/>
          </a:prstGeom>
        </p:spPr>
      </p:pic>
    </p:spTree>
    <p:extLst>
      <p:ext uri="{BB962C8B-B14F-4D97-AF65-F5344CB8AC3E}">
        <p14:creationId xmlns:p14="http://schemas.microsoft.com/office/powerpoint/2010/main" val="22061236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Creative Challenges for Technicians</a:t>
            </a:r>
            <a:endParaRPr lang="en-US" dirty="0"/>
          </a:p>
        </p:txBody>
      </p:sp>
      <p:sp>
        <p:nvSpPr>
          <p:cNvPr id="3" name="Content Placeholder 2"/>
          <p:cNvSpPr>
            <a:spLocks noGrp="1"/>
          </p:cNvSpPr>
          <p:nvPr>
            <p:ph idx="1"/>
          </p:nvPr>
        </p:nvSpPr>
        <p:spPr>
          <a:xfrm>
            <a:off x="457200" y="1600200"/>
            <a:ext cx="8229600" cy="4779674"/>
          </a:xfrm>
        </p:spPr>
        <p:txBody>
          <a:bodyPr>
            <a:normAutofit fontScale="85000" lnSpcReduction="10000"/>
          </a:bodyPr>
          <a:lstStyle/>
          <a:p>
            <a:r>
              <a:rPr lang="en-US" dirty="0" smtClean="0"/>
              <a:t>The small budget for this production will force technicians to get creative when creating costumes, set pieces </a:t>
            </a:r>
            <a:r>
              <a:rPr lang="en-US" dirty="0" smtClean="0"/>
              <a:t>and</a:t>
            </a:r>
            <a:r>
              <a:rPr lang="en-US" dirty="0" smtClean="0"/>
              <a:t> </a:t>
            </a:r>
            <a:r>
              <a:rPr lang="en-US" dirty="0" smtClean="0"/>
              <a:t>lighting. </a:t>
            </a:r>
          </a:p>
          <a:p>
            <a:r>
              <a:rPr lang="en-US" dirty="0" smtClean="0"/>
              <a:t>The 1920s is a culturally and historically significant time period in American history, which allows designers a lot of resources to work off of and creative freedom. Creating such a recognizable time period without </a:t>
            </a:r>
            <a:r>
              <a:rPr lang="en-US" dirty="0" smtClean="0"/>
              <a:t>playing the time period will be difficult.</a:t>
            </a:r>
            <a:endParaRPr lang="en-US" dirty="0" smtClean="0"/>
          </a:p>
          <a:p>
            <a:r>
              <a:rPr lang="en-US" dirty="0" smtClean="0"/>
              <a:t>I would like to perform this play in Rainey Hall, which is </a:t>
            </a:r>
            <a:r>
              <a:rPr lang="en-US" dirty="0" smtClean="0"/>
              <a:t>a lecture space</a:t>
            </a:r>
            <a:r>
              <a:rPr lang="en-US" dirty="0" smtClean="0"/>
              <a:t>, which could be difficult for technicians who are used to working in a Black Box theatre. </a:t>
            </a:r>
            <a:endParaRPr lang="en-US" dirty="0"/>
          </a:p>
        </p:txBody>
      </p:sp>
      <p:pic>
        <p:nvPicPr>
          <p:cNvPr id="4" name="Picture 3"/>
          <p:cNvPicPr>
            <a:picLocks noChangeAspect="1"/>
          </p:cNvPicPr>
          <p:nvPr/>
        </p:nvPicPr>
        <p:blipFill>
          <a:blip r:embed="rId2"/>
          <a:stretch>
            <a:fillRect/>
          </a:stretch>
        </p:blipFill>
        <p:spPr>
          <a:xfrm>
            <a:off x="0" y="0"/>
            <a:ext cx="777333" cy="777333"/>
          </a:xfrm>
          <a:prstGeom prst="rect">
            <a:avLst/>
          </a:prstGeom>
        </p:spPr>
      </p:pic>
      <p:pic>
        <p:nvPicPr>
          <p:cNvPr id="5" name="Picture 4"/>
          <p:cNvPicPr>
            <a:picLocks noChangeAspect="1"/>
          </p:cNvPicPr>
          <p:nvPr/>
        </p:nvPicPr>
        <p:blipFill>
          <a:blip r:embed="rId2"/>
          <a:stretch>
            <a:fillRect/>
          </a:stretch>
        </p:blipFill>
        <p:spPr>
          <a:xfrm flipH="1">
            <a:off x="8366667" y="0"/>
            <a:ext cx="777333" cy="777333"/>
          </a:xfrm>
          <a:prstGeom prst="rect">
            <a:avLst/>
          </a:prstGeom>
        </p:spPr>
      </p:pic>
    </p:spTree>
    <p:extLst>
      <p:ext uri="{BB962C8B-B14F-4D97-AF65-F5344CB8AC3E}">
        <p14:creationId xmlns:p14="http://schemas.microsoft.com/office/powerpoint/2010/main" val="15106810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Message/Theme</a:t>
            </a:r>
            <a:endParaRPr lang="en-US" dirty="0"/>
          </a:p>
        </p:txBody>
      </p:sp>
      <p:sp>
        <p:nvSpPr>
          <p:cNvPr id="3" name="Content Placeholder 2"/>
          <p:cNvSpPr>
            <a:spLocks noGrp="1"/>
          </p:cNvSpPr>
          <p:nvPr>
            <p:ph idx="1"/>
          </p:nvPr>
        </p:nvSpPr>
        <p:spPr>
          <a:xfrm>
            <a:off x="457200" y="1600200"/>
            <a:ext cx="8229600" cy="4954865"/>
          </a:xfrm>
        </p:spPr>
        <p:txBody>
          <a:bodyPr>
            <a:normAutofit fontScale="77500" lnSpcReduction="20000"/>
          </a:bodyPr>
          <a:lstStyle/>
          <a:p>
            <a:r>
              <a:rPr lang="en-US" dirty="0" smtClean="0"/>
              <a:t>I want people to leave this play thinking about the evolution of the modern woman, and what stands in her way to equality. The fight to be seen as equally capable has been going on since the late 1800s, the 1920s, and continues today. </a:t>
            </a:r>
            <a:r>
              <a:rPr lang="en-US" i="1" dirty="0" smtClean="0"/>
              <a:t>Miss Julie </a:t>
            </a:r>
            <a:r>
              <a:rPr lang="en-US" dirty="0" smtClean="0"/>
              <a:t>as a play and character allows an audience to view the struggles of social Darwinism, and how that affects the development of women’s roles in society. </a:t>
            </a:r>
          </a:p>
          <a:p>
            <a:r>
              <a:rPr lang="en-US" dirty="0" smtClean="0"/>
              <a:t>“the </a:t>
            </a:r>
            <a:r>
              <a:rPr lang="en-US" dirty="0"/>
              <a:t>problem of social ascendancy or decline, of higher or lower, of better or worse, of men or women, is, has been, and will be of lasting </a:t>
            </a:r>
            <a:r>
              <a:rPr lang="en-US" dirty="0" smtClean="0"/>
              <a:t>interest” - Strindberg</a:t>
            </a:r>
          </a:p>
          <a:p>
            <a:r>
              <a:rPr lang="en-US" dirty="0" smtClean="0"/>
              <a:t>“</a:t>
            </a:r>
            <a:r>
              <a:rPr lang="en-US" i="1" dirty="0"/>
              <a:t>Miss Julia</a:t>
            </a:r>
            <a:r>
              <a:rPr lang="en-US" dirty="0"/>
              <a:t> is a modern character, not because the man-hating half-woman may not have existed in all ages, but because now, after her discovery, she has stepped to the front and begun to make a </a:t>
            </a:r>
            <a:r>
              <a:rPr lang="en-US" dirty="0" smtClean="0"/>
              <a:t>noise” - Strindberg </a:t>
            </a:r>
            <a:endParaRPr lang="en-US" dirty="0"/>
          </a:p>
        </p:txBody>
      </p:sp>
      <p:pic>
        <p:nvPicPr>
          <p:cNvPr id="4" name="Picture 3"/>
          <p:cNvPicPr>
            <a:picLocks noChangeAspect="1"/>
          </p:cNvPicPr>
          <p:nvPr/>
        </p:nvPicPr>
        <p:blipFill>
          <a:blip r:embed="rId2"/>
          <a:stretch>
            <a:fillRect/>
          </a:stretch>
        </p:blipFill>
        <p:spPr>
          <a:xfrm>
            <a:off x="204376" y="526485"/>
            <a:ext cx="777333" cy="777333"/>
          </a:xfrm>
          <a:prstGeom prst="rect">
            <a:avLst/>
          </a:prstGeom>
        </p:spPr>
      </p:pic>
      <p:pic>
        <p:nvPicPr>
          <p:cNvPr id="5" name="Picture 4"/>
          <p:cNvPicPr>
            <a:picLocks noChangeAspect="1"/>
          </p:cNvPicPr>
          <p:nvPr/>
        </p:nvPicPr>
        <p:blipFill>
          <a:blip r:embed="rId2"/>
          <a:stretch>
            <a:fillRect/>
          </a:stretch>
        </p:blipFill>
        <p:spPr>
          <a:xfrm flipH="1">
            <a:off x="7909467" y="526485"/>
            <a:ext cx="777333" cy="777333"/>
          </a:xfrm>
          <a:prstGeom prst="rect">
            <a:avLst/>
          </a:prstGeom>
        </p:spPr>
      </p:pic>
    </p:spTree>
    <p:extLst>
      <p:ext uri="{BB962C8B-B14F-4D97-AF65-F5344CB8AC3E}">
        <p14:creationId xmlns:p14="http://schemas.microsoft.com/office/powerpoint/2010/main" val="33047836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My Connection</a:t>
            </a:r>
            <a:endParaRPr lang="en-US" dirty="0"/>
          </a:p>
        </p:txBody>
      </p:sp>
      <p:sp>
        <p:nvSpPr>
          <p:cNvPr id="3" name="Content Placeholder 2"/>
          <p:cNvSpPr>
            <a:spLocks noGrp="1"/>
          </p:cNvSpPr>
          <p:nvPr>
            <p:ph idx="1"/>
          </p:nvPr>
        </p:nvSpPr>
        <p:spPr>
          <a:xfrm>
            <a:off x="457200" y="1600200"/>
            <a:ext cx="8229600" cy="4881869"/>
          </a:xfrm>
        </p:spPr>
        <p:txBody>
          <a:bodyPr>
            <a:normAutofit fontScale="85000" lnSpcReduction="20000"/>
          </a:bodyPr>
          <a:lstStyle/>
          <a:p>
            <a:r>
              <a:rPr lang="en-US" dirty="0" smtClean="0"/>
              <a:t>I connect to this piece because as a female I need people to understand just how long the fight to have my abilities and wants considered equal has been. Miss Julie fights her desires and is taught to be like a man, but Jean still manipulates her and discredits her wants and needs. As a female director I have been seen as biased an incapable. This play is important to me because it’s an examination of the struggles of the “modern” woman, and just how long the “modern” woman has been trying to make her way. Miss Julie’s  struggle to be herself, socially acceptable, and happy is what I most strongly connect to in this play</a:t>
            </a:r>
            <a:r>
              <a:rPr lang="en-US" dirty="0" smtClean="0"/>
              <a:t>.</a:t>
            </a:r>
          </a:p>
          <a:p>
            <a:r>
              <a:rPr lang="en-US" dirty="0">
                <a:hlinkClick r:id="rId2"/>
              </a:rPr>
              <a:t>http://shitpeoplesaytowomendirectors.tumblr.com</a:t>
            </a:r>
            <a:r>
              <a:rPr lang="en-US" dirty="0" smtClean="0">
                <a:hlinkClick r:id="rId2"/>
              </a:rPr>
              <a:t>/</a:t>
            </a:r>
            <a:r>
              <a:rPr lang="en-US" dirty="0" smtClean="0"/>
              <a:t> (the fight continues!)</a:t>
            </a:r>
            <a:endParaRPr lang="en-US" dirty="0"/>
          </a:p>
        </p:txBody>
      </p:sp>
      <p:pic>
        <p:nvPicPr>
          <p:cNvPr id="4" name="Picture 3"/>
          <p:cNvPicPr>
            <a:picLocks noChangeAspect="1"/>
          </p:cNvPicPr>
          <p:nvPr/>
        </p:nvPicPr>
        <p:blipFill>
          <a:blip r:embed="rId3"/>
          <a:stretch>
            <a:fillRect/>
          </a:stretch>
        </p:blipFill>
        <p:spPr>
          <a:xfrm>
            <a:off x="204376" y="526485"/>
            <a:ext cx="777333" cy="777333"/>
          </a:xfrm>
          <a:prstGeom prst="rect">
            <a:avLst/>
          </a:prstGeom>
        </p:spPr>
      </p:pic>
      <p:pic>
        <p:nvPicPr>
          <p:cNvPr id="5" name="Picture 4"/>
          <p:cNvPicPr>
            <a:picLocks noChangeAspect="1"/>
          </p:cNvPicPr>
          <p:nvPr/>
        </p:nvPicPr>
        <p:blipFill>
          <a:blip r:embed="rId3"/>
          <a:stretch>
            <a:fillRect/>
          </a:stretch>
        </p:blipFill>
        <p:spPr>
          <a:xfrm flipH="1">
            <a:off x="7909467" y="526485"/>
            <a:ext cx="777333" cy="777333"/>
          </a:xfrm>
          <a:prstGeom prst="rect">
            <a:avLst/>
          </a:prstGeom>
        </p:spPr>
      </p:pic>
    </p:spTree>
    <p:extLst>
      <p:ext uri="{BB962C8B-B14F-4D97-AF65-F5344CB8AC3E}">
        <p14:creationId xmlns:p14="http://schemas.microsoft.com/office/powerpoint/2010/main" val="16722987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My Dedication</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I would dedicate this show to my Mom. She is the strongest and most patient women I know. She balances both the traditional female role but being a stay at home Mom for a while, but also earned her teaching certificate in order to pursue a job she really wanted. My Mom’s dedication to both our family and her work is inspiring, and she is an example of what we as women can achieve. Miss Julie, although a tragedy, asks the important questions about what women want and deserve, and voiced feminist concerns since the 1880s that allowed my Mom to be where she is today. </a:t>
            </a:r>
          </a:p>
          <a:p>
            <a:endParaRPr lang="en-US" dirty="0"/>
          </a:p>
        </p:txBody>
      </p:sp>
      <p:pic>
        <p:nvPicPr>
          <p:cNvPr id="4" name="Picture 3"/>
          <p:cNvPicPr>
            <a:picLocks noChangeAspect="1"/>
          </p:cNvPicPr>
          <p:nvPr/>
        </p:nvPicPr>
        <p:blipFill>
          <a:blip r:embed="rId2"/>
          <a:stretch>
            <a:fillRect/>
          </a:stretch>
        </p:blipFill>
        <p:spPr>
          <a:xfrm>
            <a:off x="204376" y="526485"/>
            <a:ext cx="777333" cy="777333"/>
          </a:xfrm>
          <a:prstGeom prst="rect">
            <a:avLst/>
          </a:prstGeom>
        </p:spPr>
      </p:pic>
      <p:pic>
        <p:nvPicPr>
          <p:cNvPr id="5" name="Picture 4"/>
          <p:cNvPicPr>
            <a:picLocks noChangeAspect="1"/>
          </p:cNvPicPr>
          <p:nvPr/>
        </p:nvPicPr>
        <p:blipFill>
          <a:blip r:embed="rId2"/>
          <a:stretch>
            <a:fillRect/>
          </a:stretch>
        </p:blipFill>
        <p:spPr>
          <a:xfrm flipH="1">
            <a:off x="7909467" y="526485"/>
            <a:ext cx="777333" cy="777333"/>
          </a:xfrm>
          <a:prstGeom prst="rect">
            <a:avLst/>
          </a:prstGeom>
        </p:spPr>
      </p:pic>
    </p:spTree>
    <p:extLst>
      <p:ext uri="{BB962C8B-B14F-4D97-AF65-F5344CB8AC3E}">
        <p14:creationId xmlns:p14="http://schemas.microsoft.com/office/powerpoint/2010/main" val="643766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Additional Production Members</a:t>
            </a:r>
            <a:endParaRPr lang="en-US" dirty="0"/>
          </a:p>
        </p:txBody>
      </p:sp>
      <p:sp>
        <p:nvSpPr>
          <p:cNvPr id="3" name="Content Placeholder 2"/>
          <p:cNvSpPr>
            <a:spLocks noGrp="1"/>
          </p:cNvSpPr>
          <p:nvPr>
            <p:ph idx="1"/>
          </p:nvPr>
        </p:nvSpPr>
        <p:spPr/>
        <p:txBody>
          <a:bodyPr/>
          <a:lstStyle/>
          <a:p>
            <a:r>
              <a:rPr lang="en-US" dirty="0" err="1" smtClean="0"/>
              <a:t>Kailey</a:t>
            </a:r>
            <a:r>
              <a:rPr lang="en-US" dirty="0" smtClean="0"/>
              <a:t> Moore has agreed to be my Assistant Director if chosen. </a:t>
            </a:r>
            <a:endParaRPr lang="en-US" dirty="0"/>
          </a:p>
        </p:txBody>
      </p:sp>
      <p:pic>
        <p:nvPicPr>
          <p:cNvPr id="4" name="Picture 3"/>
          <p:cNvPicPr>
            <a:picLocks noChangeAspect="1"/>
          </p:cNvPicPr>
          <p:nvPr/>
        </p:nvPicPr>
        <p:blipFill>
          <a:blip r:embed="rId2"/>
          <a:stretch>
            <a:fillRect/>
          </a:stretch>
        </p:blipFill>
        <p:spPr>
          <a:xfrm>
            <a:off x="68533" y="526485"/>
            <a:ext cx="777333" cy="777333"/>
          </a:xfrm>
          <a:prstGeom prst="rect">
            <a:avLst/>
          </a:prstGeom>
        </p:spPr>
      </p:pic>
      <p:pic>
        <p:nvPicPr>
          <p:cNvPr id="5" name="Picture 4"/>
          <p:cNvPicPr>
            <a:picLocks noChangeAspect="1"/>
          </p:cNvPicPr>
          <p:nvPr/>
        </p:nvPicPr>
        <p:blipFill>
          <a:blip r:embed="rId2"/>
          <a:stretch>
            <a:fillRect/>
          </a:stretch>
        </p:blipFill>
        <p:spPr>
          <a:xfrm flipH="1">
            <a:off x="8366667" y="526485"/>
            <a:ext cx="777333" cy="777333"/>
          </a:xfrm>
          <a:prstGeom prst="rect">
            <a:avLst/>
          </a:prstGeom>
        </p:spPr>
      </p:pic>
    </p:spTree>
    <p:extLst>
      <p:ext uri="{BB962C8B-B14F-4D97-AF65-F5344CB8AC3E}">
        <p14:creationId xmlns:p14="http://schemas.microsoft.com/office/powerpoint/2010/main" val="1007940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NEEDS</a:t>
            </a:r>
            <a:endParaRPr lang="en-US" dirty="0"/>
          </a:p>
        </p:txBody>
      </p:sp>
      <p:sp>
        <p:nvSpPr>
          <p:cNvPr id="3" name="Content Placeholder 2"/>
          <p:cNvSpPr>
            <a:spLocks noGrp="1"/>
          </p:cNvSpPr>
          <p:nvPr>
            <p:ph idx="1"/>
          </p:nvPr>
        </p:nvSpPr>
        <p:spPr/>
        <p:txBody>
          <a:bodyPr/>
          <a:lstStyle/>
          <a:p>
            <a:r>
              <a:rPr lang="en-US" dirty="0" smtClean="0"/>
              <a:t>A stage manager</a:t>
            </a:r>
          </a:p>
          <a:p>
            <a:r>
              <a:rPr lang="en-US" dirty="0" smtClean="0"/>
              <a:t>A costume </a:t>
            </a:r>
            <a:r>
              <a:rPr lang="en-US" dirty="0" smtClean="0"/>
              <a:t>designer</a:t>
            </a:r>
          </a:p>
          <a:p>
            <a:r>
              <a:rPr lang="en-US" dirty="0" smtClean="0"/>
              <a:t>The auditorium space in Rainey Hall (although if this is unavailable for whatever reason I can figure something out)</a:t>
            </a:r>
            <a:endParaRPr lang="en-US" dirty="0" smtClean="0"/>
          </a:p>
          <a:p>
            <a:pPr marL="0" indent="0">
              <a:buNone/>
            </a:pPr>
            <a:endParaRPr lang="en-US" dirty="0"/>
          </a:p>
        </p:txBody>
      </p:sp>
      <p:pic>
        <p:nvPicPr>
          <p:cNvPr id="4" name="Picture 3"/>
          <p:cNvPicPr>
            <a:picLocks noChangeAspect="1"/>
          </p:cNvPicPr>
          <p:nvPr/>
        </p:nvPicPr>
        <p:blipFill>
          <a:blip r:embed="rId2"/>
          <a:stretch>
            <a:fillRect/>
          </a:stretch>
        </p:blipFill>
        <p:spPr>
          <a:xfrm>
            <a:off x="457200" y="526485"/>
            <a:ext cx="777333" cy="777333"/>
          </a:xfrm>
          <a:prstGeom prst="rect">
            <a:avLst/>
          </a:prstGeom>
        </p:spPr>
      </p:pic>
      <p:pic>
        <p:nvPicPr>
          <p:cNvPr id="5" name="Picture 4"/>
          <p:cNvPicPr>
            <a:picLocks noChangeAspect="1"/>
          </p:cNvPicPr>
          <p:nvPr/>
        </p:nvPicPr>
        <p:blipFill>
          <a:blip r:embed="rId2"/>
          <a:stretch>
            <a:fillRect/>
          </a:stretch>
        </p:blipFill>
        <p:spPr>
          <a:xfrm flipH="1">
            <a:off x="7909467" y="526485"/>
            <a:ext cx="777333" cy="777333"/>
          </a:xfrm>
          <a:prstGeom prst="rect">
            <a:avLst/>
          </a:prstGeom>
        </p:spPr>
      </p:pic>
    </p:spTree>
    <p:extLst>
      <p:ext uri="{BB962C8B-B14F-4D97-AF65-F5344CB8AC3E}">
        <p14:creationId xmlns:p14="http://schemas.microsoft.com/office/powerpoint/2010/main" val="25937803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WANTS</a:t>
            </a:r>
            <a:endParaRPr lang="en-US" dirty="0"/>
          </a:p>
        </p:txBody>
      </p:sp>
      <p:sp>
        <p:nvSpPr>
          <p:cNvPr id="3" name="Content Placeholder 2"/>
          <p:cNvSpPr>
            <a:spLocks noGrp="1"/>
          </p:cNvSpPr>
          <p:nvPr>
            <p:ph idx="1"/>
          </p:nvPr>
        </p:nvSpPr>
        <p:spPr/>
        <p:txBody>
          <a:bodyPr/>
          <a:lstStyle/>
          <a:p>
            <a:r>
              <a:rPr lang="en-US" dirty="0" smtClean="0"/>
              <a:t>A set designer</a:t>
            </a:r>
          </a:p>
          <a:p>
            <a:r>
              <a:rPr lang="en-US" dirty="0" smtClean="0"/>
              <a:t>A sound </a:t>
            </a:r>
            <a:r>
              <a:rPr lang="en-US" dirty="0" smtClean="0"/>
              <a:t>designer</a:t>
            </a:r>
            <a:endParaRPr lang="en-US" dirty="0" smtClean="0"/>
          </a:p>
        </p:txBody>
      </p:sp>
      <p:pic>
        <p:nvPicPr>
          <p:cNvPr id="4" name="Picture 3"/>
          <p:cNvPicPr>
            <a:picLocks noChangeAspect="1"/>
          </p:cNvPicPr>
          <p:nvPr/>
        </p:nvPicPr>
        <p:blipFill>
          <a:blip r:embed="rId2"/>
          <a:stretch>
            <a:fillRect/>
          </a:stretch>
        </p:blipFill>
        <p:spPr>
          <a:xfrm>
            <a:off x="204376" y="526485"/>
            <a:ext cx="777333" cy="777333"/>
          </a:xfrm>
          <a:prstGeom prst="rect">
            <a:avLst/>
          </a:prstGeom>
        </p:spPr>
      </p:pic>
      <p:pic>
        <p:nvPicPr>
          <p:cNvPr id="5" name="Picture 4"/>
          <p:cNvPicPr>
            <a:picLocks noChangeAspect="1"/>
          </p:cNvPicPr>
          <p:nvPr/>
        </p:nvPicPr>
        <p:blipFill>
          <a:blip r:embed="rId2"/>
          <a:stretch>
            <a:fillRect/>
          </a:stretch>
        </p:blipFill>
        <p:spPr>
          <a:xfrm flipH="1">
            <a:off x="7909467" y="526485"/>
            <a:ext cx="777333" cy="777333"/>
          </a:xfrm>
          <a:prstGeom prst="rect">
            <a:avLst/>
          </a:prstGeom>
        </p:spPr>
      </p:pic>
    </p:spTree>
    <p:extLst>
      <p:ext uri="{BB962C8B-B14F-4D97-AF65-F5344CB8AC3E}">
        <p14:creationId xmlns:p14="http://schemas.microsoft.com/office/powerpoint/2010/main" val="37311712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RAP Mission Statement</a:t>
            </a:r>
            <a:endParaRPr lang="en-US" dirty="0"/>
          </a:p>
        </p:txBody>
      </p:sp>
      <p:sp>
        <p:nvSpPr>
          <p:cNvPr id="3" name="Content Placeholder 2"/>
          <p:cNvSpPr>
            <a:spLocks noGrp="1"/>
          </p:cNvSpPr>
          <p:nvPr>
            <p:ph idx="1"/>
          </p:nvPr>
        </p:nvSpPr>
        <p:spPr>
          <a:xfrm>
            <a:off x="457200" y="1600200"/>
            <a:ext cx="8229600" cy="5086259"/>
          </a:xfrm>
        </p:spPr>
        <p:txBody>
          <a:bodyPr>
            <a:normAutofit fontScale="85000" lnSpcReduction="20000"/>
          </a:bodyPr>
          <a:lstStyle/>
          <a:p>
            <a:r>
              <a:rPr lang="en-US" dirty="0" smtClean="0"/>
              <a:t>Miss Julie gives technicians and actors the opportunity to really delve into their work, either by creating full bodied and complex characters or set and costume pieces from a historically rich era. Miss Julie explores issues, like feminism and social mobility, are relevant to our student </a:t>
            </a:r>
            <a:r>
              <a:rPr lang="en-US" dirty="0" smtClean="0"/>
              <a:t>body and generation. </a:t>
            </a:r>
            <a:r>
              <a:rPr lang="en-US" dirty="0" smtClean="0"/>
              <a:t>Debates over feminism and how that relates to both the male and female social status are important as women seek equal opportunities in college majors and employment. The debate over meritocracy is also alive and well in our society, generation, and education system. </a:t>
            </a:r>
            <a:r>
              <a:rPr lang="en-US" dirty="0" smtClean="0"/>
              <a:t>Setting </a:t>
            </a:r>
            <a:r>
              <a:rPr lang="en-US" dirty="0" smtClean="0"/>
              <a:t>these important issues in the context of an intense personal relationship makes this play engaging, daring, and exhilarating. </a:t>
            </a:r>
            <a:endParaRPr lang="en-US" dirty="0"/>
          </a:p>
        </p:txBody>
      </p:sp>
      <p:pic>
        <p:nvPicPr>
          <p:cNvPr id="4" name="Picture 3"/>
          <p:cNvPicPr>
            <a:picLocks noChangeAspect="1"/>
          </p:cNvPicPr>
          <p:nvPr/>
        </p:nvPicPr>
        <p:blipFill>
          <a:blip r:embed="rId2"/>
          <a:stretch>
            <a:fillRect/>
          </a:stretch>
        </p:blipFill>
        <p:spPr>
          <a:xfrm>
            <a:off x="204376" y="526485"/>
            <a:ext cx="777333" cy="777333"/>
          </a:xfrm>
          <a:prstGeom prst="rect">
            <a:avLst/>
          </a:prstGeom>
        </p:spPr>
      </p:pic>
      <p:pic>
        <p:nvPicPr>
          <p:cNvPr id="5" name="Picture 4"/>
          <p:cNvPicPr>
            <a:picLocks noChangeAspect="1"/>
          </p:cNvPicPr>
          <p:nvPr/>
        </p:nvPicPr>
        <p:blipFill>
          <a:blip r:embed="rId2"/>
          <a:stretch>
            <a:fillRect/>
          </a:stretch>
        </p:blipFill>
        <p:spPr>
          <a:xfrm flipH="1">
            <a:off x="7909467" y="526485"/>
            <a:ext cx="777333" cy="777333"/>
          </a:xfrm>
          <a:prstGeom prst="rect">
            <a:avLst/>
          </a:prstGeom>
        </p:spPr>
      </p:pic>
    </p:spTree>
    <p:extLst>
      <p:ext uri="{BB962C8B-B14F-4D97-AF65-F5344CB8AC3E}">
        <p14:creationId xmlns:p14="http://schemas.microsoft.com/office/powerpoint/2010/main" val="1080565609"/>
      </p:ext>
    </p:extLst>
  </p:cSld>
  <p:clrMapOvr>
    <a:masterClrMapping/>
  </p:clrMapOvr>
</p:sld>
</file>

<file path=ppt/theme/theme1.xml><?xml version="1.0" encoding="utf-8"?>
<a:theme xmlns:a="http://schemas.openxmlformats.org/drawingml/2006/main" name=" Black ">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Black .thmx</Template>
  <TotalTime>189</TotalTime>
  <Words>1416</Words>
  <Application>Microsoft Macintosh PowerPoint</Application>
  <PresentationFormat>On-screen Show (4:3)</PresentationFormat>
  <Paragraphs>68</Paragraphs>
  <Slides>23</Slides>
  <Notes>0</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 Black </vt:lpstr>
      <vt:lpstr>Miss Julie </vt:lpstr>
      <vt:lpstr>Me</vt:lpstr>
      <vt:lpstr>Synopsis</vt:lpstr>
      <vt:lpstr>Characters</vt:lpstr>
      <vt:lpstr>Why This Play, Why Now</vt:lpstr>
      <vt:lpstr>1920’s Adaptation (My Vision)</vt:lpstr>
      <vt:lpstr>Set Inspiration/Vision</vt:lpstr>
      <vt:lpstr>PowerPoint Presentation</vt:lpstr>
      <vt:lpstr>PowerPoint Presentation</vt:lpstr>
      <vt:lpstr>Costume Inspiration/Vision</vt:lpstr>
      <vt:lpstr>PowerPoint Presentation</vt:lpstr>
      <vt:lpstr>PowerPoint Presentation</vt:lpstr>
      <vt:lpstr>PowerPoint Presentation</vt:lpstr>
      <vt:lpstr>Creative Challenges for Me</vt:lpstr>
      <vt:lpstr>Creative Challenges for Actors</vt:lpstr>
      <vt:lpstr>Creative Challenges for Technicians</vt:lpstr>
      <vt:lpstr>Message/Theme</vt:lpstr>
      <vt:lpstr>My Connection</vt:lpstr>
      <vt:lpstr>My Dedication</vt:lpstr>
      <vt:lpstr>Additional Production Members</vt:lpstr>
      <vt:lpstr>NEEDS</vt:lpstr>
      <vt:lpstr>WANTS</vt:lpstr>
      <vt:lpstr>RAP Mission Statement</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Miss Julie </dc:title>
  <dc:creator>Marian Kansas</dc:creator>
  <cp:lastModifiedBy>Marian Kansas</cp:lastModifiedBy>
  <cp:revision>18</cp:revision>
  <dcterms:created xsi:type="dcterms:W3CDTF">2015-05-17T18:45:49Z</dcterms:created>
  <dcterms:modified xsi:type="dcterms:W3CDTF">2015-05-21T18:39:29Z</dcterms:modified>
</cp:coreProperties>
</file>